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94" r:id="rId3"/>
    <p:sldId id="328" r:id="rId4"/>
    <p:sldId id="329" r:id="rId5"/>
    <p:sldId id="309" r:id="rId6"/>
    <p:sldId id="315" r:id="rId7"/>
    <p:sldId id="306" r:id="rId8"/>
    <p:sldId id="287" r:id="rId9"/>
    <p:sldId id="281" r:id="rId10"/>
    <p:sldId id="316" r:id="rId11"/>
    <p:sldId id="282" r:id="rId12"/>
    <p:sldId id="314" r:id="rId13"/>
    <p:sldId id="276" r:id="rId14"/>
    <p:sldId id="310" r:id="rId15"/>
    <p:sldId id="308" r:id="rId16"/>
    <p:sldId id="324" r:id="rId17"/>
    <p:sldId id="323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97"/>
    <p:restoredTop sz="81995"/>
  </p:normalViewPr>
  <p:slideViewPr>
    <p:cSldViewPr>
      <p:cViewPr varScale="1">
        <p:scale>
          <a:sx n="117" d="100"/>
          <a:sy n="117" d="100"/>
        </p:scale>
        <p:origin x="244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54900-4329-8F45-97BD-0532BFD93DB0}" type="datetimeFigureOut">
              <a:rPr lang="en-US" smtClean="0"/>
              <a:t>10/30/24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D4D45-94DD-3145-B909-6D9D8C7BC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77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D4D45-94DD-3145-B909-6D9D8C7BC1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1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AFFB07EF-9808-3740-868C-67FCD5A0A3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4D65FC8-816E-D843-861F-D6EBD867B4EE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5D18E4DC-8116-774A-B401-ACE1743596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96554888-66FC-1F4A-9307-51D2BDE40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6478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4F715C73-9C7F-364A-9BC5-CD8600C733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575B76-44F6-8141-A6E7-814E395B2A8B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2DE68BF7-4FDD-A545-9012-48E2B085D8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227F4B3-2FD8-474F-9C3B-86EED6759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4951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D152A16-8688-A44F-A61A-685E2DBB75B0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F8F097BC-21A6-814D-9EE1-6363251575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1C947AB-A8D4-904E-AE0E-7E49848789BA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33711586-98EB-8248-AB55-B37B40F381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EF446801-48BA-1442-8861-8E36F3006B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5114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22B6317F-3DAD-1640-836E-64C25DF946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518568C-470D-D346-9224-ACC0B2CC7CCA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1798C111-2822-2D4E-9F46-8B34606380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3493A5FE-DA9A-A044-8D93-43C3F24E63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47830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2E3226B0-0847-B744-822E-1D6E161557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CDC0F42-A14D-7E46-A163-2417E7E0698E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E5D90B60-80B3-234C-A2ED-AD923ECF73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D6492B6A-909A-1245-AD0D-9BFD65FA2A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53184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D4D45-94DD-3145-B909-6D9D8C7BC16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791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D152A16-8688-A44F-A61A-685E2DBB75B0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745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F68FB30B-B832-504F-BE60-7ABABBE24C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17CF5EA-7DD0-0D4A-A50B-EB0043F3FF47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458A78E3-300D-C746-8625-734FC57B15E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BA6FB4A-0513-8447-A0D1-52C5D93E45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7804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7837E8CF-250C-526D-4F46-CAA3FB5277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EAE06BB-2AF3-0F44-88FF-377EC1C977DA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E3977B07-75CB-E000-9A73-B690DFA657C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E51EB99A-1BE4-C1C1-A721-8CCE040079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0629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07C1C91D-7615-D435-CA84-704F85EDBB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7D628A4-3232-A94C-8D16-53585310B4DB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A5960662-86FD-AB71-4A3D-94C8F8AE01B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E7A44480-6DB0-E66C-D8AF-6AF205D608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2358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6F4A909F-C393-9A40-B044-A96E8D8E5A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8BC6B9A-7288-5D4E-A266-911CBE7CC3D3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7740F6A8-4FD5-F948-BB7C-2AC78369199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19DF5FFE-D418-AC41-977D-D47F7236EC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277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C9E78983-115B-C94F-B4F7-0D54CC50BC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1A5B715-97D7-0C4F-9590-213DF2C08CE1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05F727B3-235D-F247-8724-EF01BFBFC9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02A68B3D-A810-7340-AEC6-F0FE3FCE78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8620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47BC6-3C73-3145-BA02-0050B843940D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2395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47BC6-3C73-3145-BA02-0050B843940D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377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8EEC2862-A70A-2245-BAC6-8D3FC6E9B6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58655D6-2738-DA4A-B738-B34250532505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6D42FFFE-51A8-8446-A71C-A7BA3F6383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9589D04-F2AA-9F40-A344-FE9A364B7B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5809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C180C7-D8F3-9C40-920B-79A9CCD221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54D72D-9061-654E-A394-19214118EF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1B29B9-C89D-2F4D-8FE6-2DB1456E8B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B92F7E-AF63-9842-B10A-EDCB845AFA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528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0D4B70-3198-DF40-8361-7929AD8451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E1E612-6EB8-1B4F-AC4F-F42960142D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401277-AD17-1A4F-97F4-4C2723F24B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1D1974-5A11-784D-963F-D3977CA827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651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5B4716-B623-0C4A-8348-3AC44153F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611BB7-1EA7-8447-96FA-7C5CF17457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76DDEC-4543-274E-8AA5-99DD5E7E7B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6ED7FD-E0E5-3546-80CC-280368BB13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117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0BA6B9-DD46-3749-B600-3775CA6371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5431D4-7A8A-8E42-8A21-A4A7ADCC3A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349B15-A780-EA4C-97EF-5FA678B4A4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3CFF33-DE18-2040-AEE8-F55E84543A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2615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146059-68C9-6940-8133-9063A765B3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89DB68-02B5-5C46-8169-CAC4A46B9B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3A10DB-D166-7B42-857B-943B896D2D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2170A-94A5-F741-9E77-06CAECCC68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3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F9124B-94AE-DD46-9DBD-AAE7D69D02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8208D4-40A8-C342-A4E5-5A52B62EA5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9C3ABB-EB14-5146-895B-BCDC67422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52F326-2981-F947-8C0E-CA582F0862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82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88B41BF-67F9-FA4B-8CDB-F2B26BFA20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957C665-E470-6D44-9018-CC619A172A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846AAFA-7688-7142-8A93-FDF540C75E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F4F55-3437-A948-9FD0-8F9FB3E7C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604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D0C862B-FE9A-9C4E-87B6-CEEB319AC2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E60E3AA-849C-1846-9706-E3322A97A8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DDC42BE-613E-8249-B013-2B62EB714D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861F7F-1CDB-E949-8E52-39D57EAC1D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3992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229F93A-7075-1843-BC99-B5CE6154D6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9D68FD3-359C-A544-9D09-B838FD5F00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E7F9588-F001-3C43-8E64-5C28C1B2E3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4DEB51-1045-E945-992D-319BF6B337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11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91DC8D-E6F7-AA42-8F21-0B34C813F9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DDD981-ADC3-304A-A259-C88AFBA3B5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EDCFAA-93FD-5D49-A733-F563370DC3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3E431A-D352-F045-B6D0-C40E190DA7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82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650D5D-DC06-9C41-94A5-1AB0B4F913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AF9455-E5DC-FF42-B890-0C789E523C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2CDD0D-3000-EC46-984E-681D6DE95B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7F445D-5BB6-9446-B9CD-6148C8B944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7569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F70D866-6D20-5242-82F2-C8E9D410C8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5D28B84-F4A6-0E42-84DB-164E91FFF0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116EB6B-2469-7C4D-9FB9-69899638E68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98B2676-B0AD-0C43-AD6B-16940A353C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EE966A7-8B9E-5345-9437-F8C4B583AFB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C4790D1-39FB-D840-99D8-F26DCF0A718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404FA89C-2333-FD4C-AD88-C575EF8E424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924800" cy="2209800"/>
          </a:xfrm>
        </p:spPr>
        <p:txBody>
          <a:bodyPr/>
          <a:lstStyle/>
          <a:p>
            <a:pPr eaLnBrk="1" hangingPunct="1"/>
            <a:r>
              <a:rPr lang="en-US" altLang="en-US" dirty="0"/>
              <a:t>Improve safety and save time with </a:t>
            </a:r>
            <a:r>
              <a:rPr lang="en-US" altLang="en-US" dirty="0" err="1"/>
              <a:t>RiskAssess</a:t>
            </a:r>
            <a:endParaRPr lang="en-US" altLang="en-US" dirty="0"/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908A7FA1-C3A3-0042-AE96-4FF97C85CDD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76375" y="5157788"/>
            <a:ext cx="6400800" cy="8509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Phillip and Eva Crisp</a:t>
            </a:r>
          </a:p>
        </p:txBody>
      </p:sp>
      <p:pic>
        <p:nvPicPr>
          <p:cNvPr id="13315" name="Picture 2" descr="burning_hair_medium.jpg">
            <a:extLst>
              <a:ext uri="{FF2B5EF4-FFF2-40B4-BE49-F238E27FC236}">
                <a16:creationId xmlns:a16="http://schemas.microsoft.com/office/drawing/2014/main" id="{76B28CB0-7A26-CD44-A517-FB0CBABA7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15888"/>
            <a:ext cx="21605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C05027F5-E506-D34D-B322-5FBB4EFFCB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Electronic system</a:t>
            </a:r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63830214-7C2E-4A49-9F5C-3A837C4C09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19672" y="1556792"/>
            <a:ext cx="7292975" cy="511256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relatively rapid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prompts sensitive to context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reduces paper consumption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easy to review and update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search and statistics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long term storage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demonstrated to work in schools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  </a:t>
            </a:r>
            <a:r>
              <a:rPr lang="en-US" altLang="en-US" sz="2800" i="1" dirty="0" err="1">
                <a:solidFill>
                  <a:srgbClr val="00B0F0"/>
                </a:solidFill>
              </a:rPr>
              <a:t>RiskAssess</a:t>
            </a:r>
            <a:r>
              <a:rPr lang="en-US" altLang="en-US" sz="2800" i="1" dirty="0">
                <a:solidFill>
                  <a:srgbClr val="00B0F0"/>
                </a:solidFill>
              </a:rPr>
              <a:t>: 2,700 schools AU+NZ+CA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i="1" dirty="0">
                <a:solidFill>
                  <a:srgbClr val="00B0F0"/>
                </a:solidFill>
              </a:rPr>
              <a:t>                       85% AU, 25% WA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i="1" dirty="0">
                <a:solidFill>
                  <a:srgbClr val="00B0F0"/>
                </a:solidFill>
              </a:rPr>
              <a:t>                       6,500,000 risk assessments</a:t>
            </a:r>
            <a:endParaRPr lang="en-US" altLang="en-US" sz="2400" i="1" dirty="0">
              <a:solidFill>
                <a:srgbClr val="00B0F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963822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60D7B333-1BFE-E046-8AF6-D130DA3C2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Details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CE7FACD9-8087-6B4D-87B4-9E3702796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179513"/>
            <a:ext cx="8305800" cy="5334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000" dirty="0"/>
              <a:t>• access from school/home </a:t>
            </a:r>
          </a:p>
          <a:p>
            <a:pPr eaLnBrk="1" hangingPunct="1">
              <a:buFontTx/>
              <a:buNone/>
            </a:pPr>
            <a:r>
              <a:rPr lang="en-US" altLang="en-US" sz="3000" dirty="0"/>
              <a:t>• nothing to install on computer, tablet or phone</a:t>
            </a:r>
            <a:br>
              <a:rPr lang="en-US" altLang="en-US" sz="3000" dirty="0"/>
            </a:br>
            <a:r>
              <a:rPr lang="en-US" altLang="en-US" sz="3000" dirty="0"/>
              <a:t>(instant update)</a:t>
            </a:r>
          </a:p>
          <a:p>
            <a:pPr eaLnBrk="1" hangingPunct="1">
              <a:buFontTx/>
              <a:buNone/>
            </a:pPr>
            <a:r>
              <a:rPr lang="en-US" altLang="en-US" sz="3000" dirty="0"/>
              <a:t>• unlimited number of simultaneous users and risk assessments </a:t>
            </a:r>
          </a:p>
          <a:p>
            <a:pPr eaLnBrk="1" hangingPunct="1">
              <a:buFontTx/>
              <a:buNone/>
            </a:pPr>
            <a:r>
              <a:rPr lang="en-US" altLang="en-US" sz="3000" dirty="0"/>
              <a:t>• minimal data entry</a:t>
            </a:r>
          </a:p>
          <a:p>
            <a:pPr eaLnBrk="1" hangingPunct="1">
              <a:buFontTx/>
              <a:buNone/>
            </a:pPr>
            <a:r>
              <a:rPr lang="en-US" altLang="en-US" sz="3000" dirty="0"/>
              <a:t>• complements SDSs</a:t>
            </a:r>
          </a:p>
          <a:p>
            <a:pPr eaLnBrk="1" hangingPunct="1">
              <a:buFontTx/>
              <a:buNone/>
            </a:pPr>
            <a:r>
              <a:rPr lang="en-US" altLang="en-US" sz="3000" dirty="0"/>
              <a:t>• continuing input from science staff</a:t>
            </a:r>
          </a:p>
          <a:p>
            <a:pPr eaLnBrk="1" hangingPunct="1">
              <a:buFontTx/>
              <a:buNone/>
            </a:pPr>
            <a:r>
              <a:rPr lang="en-US" altLang="en-US" sz="3000" dirty="0"/>
              <a:t>• multiple backups of data &amp; backup server</a:t>
            </a:r>
          </a:p>
          <a:p>
            <a:pPr eaLnBrk="1" hangingPunct="1">
              <a:buFontTx/>
              <a:buNone/>
            </a:pPr>
            <a:r>
              <a:rPr lang="en-US" altLang="en-US" sz="3000" dirty="0"/>
              <a:t>• support and advice</a:t>
            </a: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49778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492896"/>
            <a:ext cx="8352928" cy="1143000"/>
          </a:xfrm>
        </p:spPr>
        <p:txBody>
          <a:bodyPr/>
          <a:lstStyle/>
          <a:p>
            <a:pPr eaLnBrk="1" hangingPunct="1"/>
            <a:r>
              <a:rPr lang="en-US" sz="7000" dirty="0">
                <a:latin typeface="Arial" charset="0"/>
                <a:ea typeface="ＭＳ Ｐゴシック" charset="0"/>
                <a:cs typeface="ＭＳ Ｐゴシック" charset="0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683183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0D51194D-A3C0-4246-8DD5-77FDE75F58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01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Advantages of </a:t>
            </a:r>
            <a:r>
              <a:rPr lang="en-US" altLang="en-US" dirty="0" err="1"/>
              <a:t>RiskAssess</a:t>
            </a:r>
            <a:endParaRPr lang="en-US" altLang="en-US" dirty="0"/>
          </a:p>
        </p:txBody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859C4385-CBE0-6B4B-AB69-1CD02C6BA4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552" y="1167160"/>
            <a:ext cx="8370887" cy="5589240"/>
          </a:xfrm>
        </p:spPr>
        <p:txBody>
          <a:bodyPr/>
          <a:lstStyle/>
          <a:p>
            <a:pPr eaLnBrk="1" hangingPunct="1">
              <a:spcBef>
                <a:spcPts val="1000"/>
              </a:spcBef>
            </a:pPr>
            <a:r>
              <a:rPr lang="en-US" altLang="en-US" sz="3000" dirty="0"/>
              <a:t>proper consideration of risks and control measures </a:t>
            </a:r>
          </a:p>
          <a:p>
            <a:pPr eaLnBrk="1" hangingPunct="1">
              <a:spcBef>
                <a:spcPts val="1000"/>
              </a:spcBef>
            </a:pPr>
            <a:r>
              <a:rPr lang="en-US" altLang="en-US" sz="3000" dirty="0" err="1"/>
              <a:t>standardisation</a:t>
            </a:r>
            <a:endParaRPr lang="en-US" altLang="en-US" sz="3000" dirty="0"/>
          </a:p>
          <a:p>
            <a:pPr eaLnBrk="1" hangingPunct="1">
              <a:spcBef>
                <a:spcPts val="1000"/>
              </a:spcBef>
            </a:pPr>
            <a:r>
              <a:rPr lang="en-US" altLang="en-US" sz="3000" dirty="0"/>
              <a:t>storage of records for legal purposes</a:t>
            </a:r>
          </a:p>
          <a:p>
            <a:pPr eaLnBrk="1" hangingPunct="1">
              <a:spcBef>
                <a:spcPts val="1000"/>
              </a:spcBef>
            </a:pPr>
            <a:r>
              <a:rPr lang="en-US" altLang="en-US" sz="3000" dirty="0"/>
              <a:t>communication between teachers and lab technicians</a:t>
            </a:r>
          </a:p>
          <a:p>
            <a:pPr eaLnBrk="1" hangingPunct="1">
              <a:spcBef>
                <a:spcPts val="1000"/>
              </a:spcBef>
            </a:pPr>
            <a:r>
              <a:rPr lang="en-US" altLang="en-US" sz="3000" dirty="0"/>
              <a:t>saves time due to scheduling, labelling, info</a:t>
            </a:r>
          </a:p>
          <a:p>
            <a:pPr eaLnBrk="1" hangingPunct="1">
              <a:spcBef>
                <a:spcPts val="1000"/>
              </a:spcBef>
            </a:pPr>
            <a:r>
              <a:rPr lang="en-US" altLang="en-US" sz="3000" dirty="0"/>
              <a:t>saves money with disposal information</a:t>
            </a:r>
          </a:p>
          <a:p>
            <a:pPr eaLnBrk="1" hangingPunct="1">
              <a:spcBef>
                <a:spcPts val="1000"/>
              </a:spcBef>
            </a:pPr>
            <a:r>
              <a:rPr lang="en-US" altLang="en-US" sz="3000" dirty="0"/>
              <a:t>discourages spur-of-the-moment experiments</a:t>
            </a:r>
          </a:p>
          <a:p>
            <a:pPr eaLnBrk="1" hangingPunct="1">
              <a:spcBef>
                <a:spcPts val="1000"/>
              </a:spcBef>
            </a:pPr>
            <a:r>
              <a:rPr lang="en-US" altLang="en-US" sz="3000" dirty="0"/>
              <a:t>useful for new/inexperienced staff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</p:txBody>
      </p:sp>
    </p:spTree>
    <p:extLst>
      <p:ext uri="{BB962C8B-B14F-4D97-AF65-F5344CB8AC3E}">
        <p14:creationId xmlns:p14="http://schemas.microsoft.com/office/powerpoint/2010/main" val="601244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9A909EF0-9539-004E-8F3B-A532B6934E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576" y="52936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Not just risk assessment!</a:t>
            </a:r>
          </a:p>
        </p:txBody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48726AF4-867B-B34B-B397-FE6C3AEBD0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63688" y="1227038"/>
            <a:ext cx="6984776" cy="364212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scheduling system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</a:t>
            </a:r>
            <a:r>
              <a:rPr lang="en-US" altLang="en-US" sz="3000" dirty="0" err="1"/>
              <a:t>prac</a:t>
            </a:r>
            <a:r>
              <a:rPr lang="en-US" altLang="en-US" sz="3000" dirty="0"/>
              <a:t> ordering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GHS labelling</a:t>
            </a:r>
            <a:br>
              <a:rPr lang="en-US" altLang="en-US" sz="3000" dirty="0"/>
            </a:br>
            <a:r>
              <a:rPr lang="en-US" altLang="en-US" sz="3000" dirty="0"/>
              <a:t>- standard</a:t>
            </a:r>
            <a:br>
              <a:rPr lang="en-US" altLang="en-US" sz="3000" dirty="0"/>
            </a:br>
            <a:r>
              <a:rPr lang="en-US" altLang="en-US" sz="3000" dirty="0"/>
              <a:t>- custom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sz="3000" dirty="0"/>
              <a:t>• disposal advice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sz="3000" dirty="0"/>
              <a:t>• learning resources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>
                <a:solidFill>
                  <a:srgbClr val="00B050"/>
                </a:solidFill>
              </a:rPr>
              <a:t>And an exciting video . . 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>
                <a:solidFill>
                  <a:srgbClr val="00B050"/>
                </a:solidFill>
              </a:rPr>
              <a:t>   “Getting Started with </a:t>
            </a:r>
            <a:r>
              <a:rPr lang="en-US" altLang="en-US" sz="3000" dirty="0" err="1">
                <a:solidFill>
                  <a:srgbClr val="00B050"/>
                </a:solidFill>
              </a:rPr>
              <a:t>RiskAssess</a:t>
            </a:r>
            <a:r>
              <a:rPr lang="en-US" altLang="en-US" sz="3000" dirty="0">
                <a:solidFill>
                  <a:srgbClr val="00B050"/>
                </a:solidFill>
              </a:rPr>
              <a:t>”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>
                <a:solidFill>
                  <a:srgbClr val="00B050"/>
                </a:solidFill>
              </a:rPr>
              <a:t>starring Phillip and Eva!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6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428363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F32208ED-DFA6-C64C-AC74-9C8B147D0F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Outcomes</a:t>
            </a:r>
          </a:p>
        </p:txBody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9C21DF87-CACD-3043-B304-6509C8B556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8077200" cy="4556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reduced frequency of injuries </a:t>
            </a:r>
            <a:br>
              <a:rPr lang="en-US" altLang="en-US" sz="3000" dirty="0"/>
            </a:br>
            <a:r>
              <a:rPr lang="en-US" altLang="en-US" sz="3000" dirty="0"/>
              <a:t>  - to students</a:t>
            </a:r>
            <a:br>
              <a:rPr lang="en-US" altLang="en-US" sz="3000" dirty="0"/>
            </a:br>
            <a:r>
              <a:rPr lang="en-US" altLang="en-US" sz="3000" dirty="0"/>
              <a:t>  - to school staff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reduced costs for paperwork, litigation and payouts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compliance with the law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sz="3000" dirty="0"/>
              <a:t>• easy ordering, scheduling and labelling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helps maintain variety of chemicals and equipment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altLang="en-US" sz="3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</p:txBody>
      </p:sp>
    </p:spTree>
    <p:extLst>
      <p:ext uri="{BB962C8B-B14F-4D97-AF65-F5344CB8AC3E}">
        <p14:creationId xmlns:p14="http://schemas.microsoft.com/office/powerpoint/2010/main" val="1751142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D665AA-D4D4-EF48-A6D1-FFDCF96D6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67" y="692696"/>
            <a:ext cx="5571309" cy="10261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8599B0-24E1-6E44-B0C6-650CEE9C7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855" y="2155475"/>
            <a:ext cx="5564777" cy="10305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25358A-1AA9-2849-BEE0-CAC1AFAD48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364" y="3672012"/>
            <a:ext cx="5571309" cy="1016010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07AA508C-0F0C-6D4E-9CDA-3F7A076F9A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00192" y="696753"/>
            <a:ext cx="2664296" cy="909987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Helvetica" pitchFamily="2" charset="0"/>
                <a:cs typeface="Arial" panose="020B0604020202020204" pitchFamily="34" charset="0"/>
              </a:rPr>
              <a:t>2700 schools</a:t>
            </a:r>
            <a:br>
              <a:rPr lang="en-US" altLang="en-US" sz="2400" dirty="0">
                <a:latin typeface="Helvetica" pitchFamily="2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Helvetica" pitchFamily="2" charset="0"/>
                <a:cs typeface="Arial" panose="020B0604020202020204" pitchFamily="34" charset="0"/>
              </a:rPr>
              <a:t>WA: 84 (25%)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632DE049-BC71-7F4E-9317-00BF8D9B5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2204864"/>
            <a:ext cx="2664296" cy="9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2400" kern="0" dirty="0">
                <a:latin typeface="Helvetica" pitchFamily="2" charset="0"/>
                <a:cs typeface="Arial" panose="020B0604020202020204" pitchFamily="34" charset="0"/>
              </a:rPr>
              <a:t>590 schools</a:t>
            </a:r>
            <a:br>
              <a:rPr lang="en-US" altLang="en-US" sz="2400" kern="0" dirty="0">
                <a:latin typeface="Helvetica" pitchFamily="2" charset="0"/>
                <a:cs typeface="Arial" panose="020B0604020202020204" pitchFamily="34" charset="0"/>
              </a:rPr>
            </a:br>
            <a:r>
              <a:rPr lang="en-US" altLang="en-US" sz="2400" kern="0" dirty="0">
                <a:latin typeface="Helvetica" pitchFamily="2" charset="0"/>
                <a:cs typeface="Arial" panose="020B0604020202020204" pitchFamily="34" charset="0"/>
              </a:rPr>
              <a:t>WA: 2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3B07CE79-125F-A041-8E4A-1DA3AE2D8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3743150"/>
            <a:ext cx="2664296" cy="9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2400" kern="0" dirty="0">
                <a:latin typeface="Helvetica" pitchFamily="2" charset="0"/>
                <a:cs typeface="Arial" panose="020B0604020202020204" pitchFamily="34" charset="0"/>
              </a:rPr>
              <a:t>200 schools</a:t>
            </a:r>
          </a:p>
          <a:p>
            <a:pPr eaLnBrk="1" hangingPunct="1"/>
            <a:r>
              <a:rPr lang="en-US" altLang="en-US" sz="2400" kern="0" dirty="0">
                <a:latin typeface="Helvetica" pitchFamily="2" charset="0"/>
                <a:cs typeface="Arial" panose="020B0604020202020204" pitchFamily="34" charset="0"/>
              </a:rPr>
              <a:t>WA: 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46399F-17A1-094D-90BA-501717246D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906" y="5174045"/>
            <a:ext cx="5609700" cy="1046920"/>
          </a:xfrm>
          <a:prstGeom prst="rect">
            <a:avLst/>
          </a:prstGeom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2928BCFD-3577-6749-9B2C-0D1642CBF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5232903"/>
            <a:ext cx="2664296" cy="9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2400" kern="0" dirty="0">
                <a:latin typeface="Helvetica" pitchFamily="2" charset="0"/>
                <a:cs typeface="Arial" panose="020B0604020202020204" pitchFamily="34" charset="0"/>
              </a:rPr>
              <a:t>80 schools</a:t>
            </a:r>
            <a:br>
              <a:rPr lang="en-US" altLang="en-US" sz="2400" kern="0" dirty="0">
                <a:latin typeface="Helvetica" pitchFamily="2" charset="0"/>
                <a:cs typeface="Arial" panose="020B0604020202020204" pitchFamily="34" charset="0"/>
              </a:rPr>
            </a:br>
            <a:r>
              <a:rPr lang="en-US" altLang="en-US" sz="2400" kern="0" dirty="0">
                <a:latin typeface="Helvetica" pitchFamily="2" charset="0"/>
                <a:cs typeface="Arial" panose="020B0604020202020204" pitchFamily="34" charset="0"/>
              </a:rPr>
              <a:t>WA: 0</a:t>
            </a:r>
          </a:p>
        </p:txBody>
      </p:sp>
    </p:spTree>
    <p:extLst>
      <p:ext uri="{BB962C8B-B14F-4D97-AF65-F5344CB8AC3E}">
        <p14:creationId xmlns:p14="http://schemas.microsoft.com/office/powerpoint/2010/main" val="125561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492896"/>
            <a:ext cx="8352928" cy="1143000"/>
          </a:xfrm>
        </p:spPr>
        <p:txBody>
          <a:bodyPr/>
          <a:lstStyle/>
          <a:p>
            <a:pPr eaLnBrk="1" hangingPunct="1"/>
            <a:r>
              <a:rPr lang="en-US" sz="7000" dirty="0">
                <a:latin typeface="Arial" charset="0"/>
                <a:ea typeface="ＭＳ Ｐゴシック" charset="0"/>
                <a:cs typeface="ＭＳ Ｐゴシック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810675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CB65AEE0-36EF-A848-91CE-8C5E47137A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7704" y="1844824"/>
            <a:ext cx="6696992" cy="2880320"/>
          </a:xfrm>
        </p:spPr>
        <p:txBody>
          <a:bodyPr/>
          <a:lstStyle/>
          <a:p>
            <a:pPr algn="l" eaLnBrk="1" hangingPunct="1"/>
            <a:r>
              <a:rPr lang="en-US" altLang="en-US" sz="4000" dirty="0"/>
              <a:t>• reduce injuries</a:t>
            </a:r>
            <a:br>
              <a:rPr lang="en-US" altLang="en-US" sz="4000" dirty="0"/>
            </a:br>
            <a:br>
              <a:rPr lang="en-US" altLang="en-US" sz="4000" dirty="0"/>
            </a:br>
            <a:r>
              <a:rPr lang="en-US" altLang="en-US" sz="4000" dirty="0"/>
              <a:t>• increase legal protection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B84365-7547-2C48-9226-1E8291515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595" y="836712"/>
            <a:ext cx="865505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kern="0" dirty="0"/>
              <a:t>Why do risk assessments?</a:t>
            </a:r>
            <a:endParaRPr lang="en-US" altLang="en-US" sz="3600" kern="0" dirty="0"/>
          </a:p>
        </p:txBody>
      </p:sp>
    </p:spTree>
    <p:extLst>
      <p:ext uri="{BB962C8B-B14F-4D97-AF65-F5344CB8AC3E}">
        <p14:creationId xmlns:p14="http://schemas.microsoft.com/office/powerpoint/2010/main" val="4011736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75002985-649F-B550-7804-F5BA3CC7B8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655050" cy="1152525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Work Health &amp; Safety Act 2020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246FC105-07BA-25F6-D5B8-7AE9FA6EF3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. . . a duty . . . to eliminate/minimise risks to health and safety as far as is reasonably practicable.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. . . taking into account and weighing up</a:t>
            </a:r>
            <a:br>
              <a:rPr lang="en-US" altLang="en-US" sz="3000"/>
            </a:br>
            <a:r>
              <a:rPr lang="en-US" altLang="en-US" sz="3000">
                <a:solidFill>
                  <a:srgbClr val="FF6600"/>
                </a:solidFill>
              </a:rPr>
              <a:t>all relevant matters </a:t>
            </a:r>
            <a:r>
              <a:rPr lang="en-US" altLang="en-US" sz="3000"/>
              <a:t>including:</a:t>
            </a:r>
            <a:br>
              <a:rPr lang="en-US" altLang="en-US" sz="3000"/>
            </a:br>
            <a:r>
              <a:rPr lang="en-US" altLang="en-US" sz="3000"/>
              <a:t>(a) the </a:t>
            </a:r>
            <a:r>
              <a:rPr lang="en-US" altLang="en-US" sz="3000">
                <a:solidFill>
                  <a:srgbClr val="3366FF"/>
                </a:solidFill>
              </a:rPr>
              <a:t>likelihood</a:t>
            </a:r>
            <a:r>
              <a:rPr lang="en-US" altLang="en-US" sz="3000"/>
              <a:t> of the hazard or the risk concerned occurring; and</a:t>
            </a:r>
            <a:br>
              <a:rPr lang="en-US" altLang="en-US" sz="3000"/>
            </a:br>
            <a:r>
              <a:rPr lang="en-US" altLang="en-US" sz="3000"/>
              <a:t>(b) the </a:t>
            </a:r>
            <a:r>
              <a:rPr lang="en-US" altLang="en-US" sz="3000">
                <a:solidFill>
                  <a:srgbClr val="3366FF"/>
                </a:solidFill>
              </a:rPr>
              <a:t>degree of harm </a:t>
            </a:r>
            <a:r>
              <a:rPr lang="en-US" altLang="en-US" sz="3000"/>
              <a:t>that might result from the hazard or the risk</a:t>
            </a:r>
            <a:br>
              <a:rPr lang="en-US" altLang="en-US" sz="3000"/>
            </a:br>
            <a:r>
              <a:rPr lang="en-US" altLang="en-US" sz="3000"/>
              <a:t>. . . 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i="1"/>
              <a:t>Part 2, Sections 17 and 18</a:t>
            </a:r>
            <a:endParaRPr lang="en-US" altLang="en-US" sz="3000"/>
          </a:p>
        </p:txBody>
      </p:sp>
    </p:spTree>
    <p:extLst>
      <p:ext uri="{BB962C8B-B14F-4D97-AF65-F5344CB8AC3E}">
        <p14:creationId xmlns:p14="http://schemas.microsoft.com/office/powerpoint/2010/main" val="533319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>
            <a:extLst>
              <a:ext uri="{FF2B5EF4-FFF2-40B4-BE49-F238E27FC236}">
                <a16:creationId xmlns:a16="http://schemas.microsoft.com/office/drawing/2014/main" id="{63D4CCA7-1AAD-CD13-804A-8B0AF3C84C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568" y="404664"/>
            <a:ext cx="8229600" cy="61926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>
                <a:solidFill>
                  <a:srgbClr val="FF6600"/>
                </a:solidFill>
              </a:rPr>
              <a:t>all relevant matters </a:t>
            </a:r>
            <a:r>
              <a:rPr lang="en-US" altLang="en-US" sz="3000" dirty="0"/>
              <a:t>includes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facilities available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 err="1"/>
              <a:t>behaviour</a:t>
            </a:r>
            <a:r>
              <a:rPr lang="en-US" altLang="en-US" sz="3000" dirty="0"/>
              <a:t> of the class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students with special needs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students with allergies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 . . . . . . . 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(NOT book “risk assessment”, tick sheet, </a:t>
            </a:r>
            <a:r>
              <a:rPr lang="en-US" altLang="en-US" sz="3000" dirty="0" err="1"/>
              <a:t>etc</a:t>
            </a:r>
            <a:r>
              <a:rPr lang="en-US" altLang="en-US" sz="3000" dirty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>
                <a:solidFill>
                  <a:srgbClr val="3366FF"/>
                </a:solidFill>
              </a:rPr>
              <a:t>likelihood</a:t>
            </a:r>
            <a:endParaRPr lang="en-US" altLang="en-US" sz="3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>
                <a:solidFill>
                  <a:srgbClr val="3366FF"/>
                </a:solidFill>
              </a:rPr>
              <a:t>degree of harm </a:t>
            </a:r>
            <a:r>
              <a:rPr lang="en-US" altLang="en-US" sz="3000" dirty="0"/>
              <a:t>consideration requires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proper risk assessment using a risk matrix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e.g. Aust/ISO Standard on Risk Management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</p:txBody>
      </p:sp>
    </p:spTree>
    <p:extLst>
      <p:ext uri="{BB962C8B-B14F-4D97-AF65-F5344CB8AC3E}">
        <p14:creationId xmlns:p14="http://schemas.microsoft.com/office/powerpoint/2010/main" val="2509855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>
            <a:extLst>
              <a:ext uri="{FF2B5EF4-FFF2-40B4-BE49-F238E27FC236}">
                <a16:creationId xmlns:a16="http://schemas.microsoft.com/office/drawing/2014/main" id="{069789C0-AA07-E848-962F-74871FE1C1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95736" y="1312862"/>
            <a:ext cx="6192688" cy="514047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facilities available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b="1" dirty="0" err="1"/>
              <a:t>behaviour</a:t>
            </a:r>
            <a:r>
              <a:rPr lang="en-US" altLang="en-US" sz="3000" b="1" dirty="0"/>
              <a:t> of the class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students with special needs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students with allergies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. . . . . . . 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30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000" dirty="0"/>
              <a:t>Issues may, and commonly will,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000" dirty="0"/>
              <a:t>differ from class to class.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30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000" dirty="0"/>
              <a:t>No one hat fits all!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C7A2DA-B240-BD48-A47E-610E415270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446" y="260648"/>
            <a:ext cx="8655050" cy="792088"/>
          </a:xfrm>
        </p:spPr>
        <p:txBody>
          <a:bodyPr/>
          <a:lstStyle/>
          <a:p>
            <a:pPr eaLnBrk="1" hangingPunct="1"/>
            <a:r>
              <a:rPr lang="en-US" altLang="en-US" dirty="0"/>
              <a:t>Issues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168699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9B7B3E06-037D-134F-94F2-ADA34F2000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What is </a:t>
            </a:r>
            <a:r>
              <a:rPr lang="en-US" altLang="en-US" dirty="0" err="1"/>
              <a:t>RiskAssess</a:t>
            </a:r>
            <a:r>
              <a:rPr lang="en-US" altLang="en-US" dirty="0"/>
              <a:t>?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4A929F99-691A-CA44-BD84-EEE4E0A58A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3848" y="1792288"/>
            <a:ext cx="8280152" cy="50657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400"/>
              </a:spcBef>
              <a:buFontTx/>
              <a:buNone/>
            </a:pPr>
            <a:r>
              <a:rPr lang="en-US" altLang="en-US" sz="3500" dirty="0"/>
              <a:t>• web-based risk assessment tool </a:t>
            </a:r>
          </a:p>
          <a:p>
            <a:pPr eaLnBrk="1" hangingPunct="1">
              <a:lnSpc>
                <a:spcPct val="90000"/>
              </a:lnSpc>
              <a:spcBef>
                <a:spcPts val="1400"/>
              </a:spcBef>
              <a:buFontTx/>
              <a:buNone/>
            </a:pPr>
            <a:r>
              <a:rPr lang="en-US" altLang="en-US" sz="3500" dirty="0"/>
              <a:t>• </a:t>
            </a:r>
            <a:r>
              <a:rPr lang="en-US" altLang="en-US" sz="3500" dirty="0" err="1"/>
              <a:t>customised</a:t>
            </a:r>
            <a:r>
              <a:rPr lang="en-US" altLang="en-US" sz="3500" dirty="0"/>
              <a:t> to the school situation</a:t>
            </a:r>
          </a:p>
          <a:p>
            <a:pPr eaLnBrk="1" hangingPunct="1">
              <a:lnSpc>
                <a:spcPct val="90000"/>
              </a:lnSpc>
              <a:spcBef>
                <a:spcPts val="1400"/>
              </a:spcBef>
              <a:buFontTx/>
              <a:buNone/>
            </a:pPr>
            <a:r>
              <a:rPr lang="en-US" altLang="en-US" sz="3500" dirty="0"/>
              <a:t>• provides</a:t>
            </a:r>
            <a:br>
              <a:rPr lang="en-US" altLang="en-US" sz="3500" dirty="0"/>
            </a:br>
            <a:r>
              <a:rPr lang="en-US" altLang="en-US" sz="3500" dirty="0"/>
              <a:t>  - electronic templates (AU/ISO)</a:t>
            </a:r>
            <a:br>
              <a:rPr lang="en-US" altLang="en-US" sz="3500" dirty="0"/>
            </a:br>
            <a:r>
              <a:rPr lang="en-US" altLang="en-US" sz="3500" dirty="0"/>
              <a:t>  - databases of information on risks   </a:t>
            </a:r>
          </a:p>
          <a:p>
            <a:pPr eaLnBrk="1" hangingPunct="1">
              <a:lnSpc>
                <a:spcPct val="90000"/>
              </a:lnSpc>
              <a:spcBef>
                <a:spcPts val="1400"/>
              </a:spcBef>
              <a:buFontTx/>
              <a:buNone/>
            </a:pPr>
            <a:r>
              <a:rPr lang="en-US" altLang="en-US" sz="3500" dirty="0"/>
              <a:t>• easy sharing of risk assessments</a:t>
            </a:r>
          </a:p>
          <a:p>
            <a:pPr eaLnBrk="1" hangingPunct="1">
              <a:lnSpc>
                <a:spcPct val="90000"/>
              </a:lnSpc>
              <a:spcBef>
                <a:spcPts val="1400"/>
              </a:spcBef>
              <a:buFontTx/>
              <a:buNone/>
            </a:pPr>
            <a:r>
              <a:rPr lang="en-US" altLang="en-US" sz="3500" dirty="0"/>
              <a:t>• plus ordering, scheduling &amp; labelling</a:t>
            </a:r>
          </a:p>
          <a:p>
            <a:pPr eaLnBrk="1" hangingPunct="1">
              <a:lnSpc>
                <a:spcPct val="90000"/>
              </a:lnSpc>
              <a:spcBef>
                <a:spcPts val="1400"/>
              </a:spcBef>
              <a:buFontTx/>
              <a:buNone/>
            </a:pPr>
            <a:endParaRPr lang="en-US" altLang="en-US" sz="3500" dirty="0"/>
          </a:p>
          <a:p>
            <a:pPr indent="0" eaLnBrk="1" hangingPunct="1">
              <a:lnSpc>
                <a:spcPct val="90000"/>
              </a:lnSpc>
              <a:buFontTx/>
              <a:buNone/>
            </a:pP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126070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D448ED-030D-FF43-A115-967528BCE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881634"/>
            <a:ext cx="4810082" cy="52559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E3DEEC-C4B7-5F46-8BAB-56675A2438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161257"/>
            <a:ext cx="3918857" cy="669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6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>
            <a:extLst>
              <a:ext uri="{FF2B5EF4-FFF2-40B4-BE49-F238E27FC236}">
                <a16:creationId xmlns:a16="http://schemas.microsoft.com/office/drawing/2014/main" id="{080CDDA5-D216-224F-8AB3-77885EFBC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1113"/>
            <a:ext cx="381793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4">
            <a:extLst>
              <a:ext uri="{FF2B5EF4-FFF2-40B4-BE49-F238E27FC236}">
                <a16:creationId xmlns:a16="http://schemas.microsoft.com/office/drawing/2014/main" id="{2060DCE1-2415-F048-A373-2BC40D494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463" y="17463"/>
            <a:ext cx="3167062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6">
            <a:extLst>
              <a:ext uri="{FF2B5EF4-FFF2-40B4-BE49-F238E27FC236}">
                <a16:creationId xmlns:a16="http://schemas.microsoft.com/office/drawing/2014/main" id="{5B42CE28-E069-1341-8A01-B54B5320E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1113"/>
            <a:ext cx="19081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8">
            <a:extLst>
              <a:ext uri="{FF2B5EF4-FFF2-40B4-BE49-F238E27FC236}">
                <a16:creationId xmlns:a16="http://schemas.microsoft.com/office/drawing/2014/main" id="{7B375188-A1CA-024F-BCC6-77E149A89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1644650"/>
            <a:ext cx="140176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0">
            <a:extLst>
              <a:ext uri="{FF2B5EF4-FFF2-40B4-BE49-F238E27FC236}">
                <a16:creationId xmlns:a16="http://schemas.microsoft.com/office/drawing/2014/main" id="{00DF2FA8-6DE3-764B-A245-7A6CE8285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1425575"/>
            <a:ext cx="3148013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2">
            <a:extLst>
              <a:ext uri="{FF2B5EF4-FFF2-40B4-BE49-F238E27FC236}">
                <a16:creationId xmlns:a16="http://schemas.microsoft.com/office/drawing/2014/main" id="{828CD0A7-7529-CC4F-9B15-BC1E03B0B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747963"/>
            <a:ext cx="20002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4">
            <a:extLst>
              <a:ext uri="{FF2B5EF4-FFF2-40B4-BE49-F238E27FC236}">
                <a16:creationId xmlns:a16="http://schemas.microsoft.com/office/drawing/2014/main" id="{69EF6E30-BA8D-5F4E-957C-B98B8C4D3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771775"/>
            <a:ext cx="19954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16">
            <a:extLst>
              <a:ext uri="{FF2B5EF4-FFF2-40B4-BE49-F238E27FC236}">
                <a16:creationId xmlns:a16="http://schemas.microsoft.com/office/drawing/2014/main" id="{0D8200BD-EBD5-944C-85B3-20EE19F0B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2951163"/>
            <a:ext cx="21812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" descr="Screen Shot 2017-08-24 at 11.17.50 AM.png">
            <a:extLst>
              <a:ext uri="{FF2B5EF4-FFF2-40B4-BE49-F238E27FC236}">
                <a16:creationId xmlns:a16="http://schemas.microsoft.com/office/drawing/2014/main" id="{A0CAB002-C128-FE49-AAA5-E80E88D6189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4130675"/>
            <a:ext cx="3776663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3" descr="Screen Shot 2017-08-23 at 4.57.15 PM.png">
            <a:extLst>
              <a:ext uri="{FF2B5EF4-FFF2-40B4-BE49-F238E27FC236}">
                <a16:creationId xmlns:a16="http://schemas.microsoft.com/office/drawing/2014/main" id="{F544124D-1865-EF44-A853-560AE3983A0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5729288"/>
            <a:ext cx="18002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4" descr="Screen Shot 2017-08-23 at 4.59.46 PM.png">
            <a:extLst>
              <a:ext uri="{FF2B5EF4-FFF2-40B4-BE49-F238E27FC236}">
                <a16:creationId xmlns:a16="http://schemas.microsoft.com/office/drawing/2014/main" id="{4899A5F2-A4B3-2245-956A-3368B1AC0B1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88" y="4889500"/>
            <a:ext cx="136683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20">
            <a:extLst>
              <a:ext uri="{FF2B5EF4-FFF2-40B4-BE49-F238E27FC236}">
                <a16:creationId xmlns:a16="http://schemas.microsoft.com/office/drawing/2014/main" id="{965B27CD-1933-2444-8174-46E304EB8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2819400"/>
            <a:ext cx="1422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22">
            <a:extLst>
              <a:ext uri="{FF2B5EF4-FFF2-40B4-BE49-F238E27FC236}">
                <a16:creationId xmlns:a16="http://schemas.microsoft.com/office/drawing/2014/main" id="{9ECBA623-0CEC-344A-9CEA-2E172557F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288" y="4040188"/>
            <a:ext cx="1373187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24">
            <a:extLst>
              <a:ext uri="{FF2B5EF4-FFF2-40B4-BE49-F238E27FC236}">
                <a16:creationId xmlns:a16="http://schemas.microsoft.com/office/drawing/2014/main" id="{477C792E-5458-C243-A9B6-6C33B23A3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75" y="3798888"/>
            <a:ext cx="142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FC7AD8-0F65-304A-A4D5-E5242496AE1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68576" y="4638579"/>
            <a:ext cx="3064856" cy="220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73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F54E2702-0A91-714B-B7AD-6954858676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Logic</a:t>
            </a: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9F712E58-BA18-C24A-8167-CA61BE2477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305800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separate sections for teacher and lab technician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initial assessment of inherent risk</a:t>
            </a:r>
            <a:br>
              <a:rPr lang="en-US" altLang="en-US" sz="3000" dirty="0"/>
            </a:br>
            <a:r>
              <a:rPr lang="en-US" altLang="en-US" sz="3000" dirty="0"/>
              <a:t>- if low, go to end</a:t>
            </a:r>
            <a:br>
              <a:rPr lang="en-US" altLang="en-US" sz="3000" dirty="0"/>
            </a:br>
            <a:r>
              <a:rPr lang="en-US" altLang="en-US" sz="3000" dirty="0"/>
              <a:t>- if medium or more, record control measures</a:t>
            </a:r>
            <a:br>
              <a:rPr lang="en-US" altLang="en-US" sz="3000" dirty="0"/>
            </a:br>
            <a:r>
              <a:rPr lang="en-US" altLang="en-US" sz="3000" dirty="0"/>
              <a:t>- if high or extreme, third reviewer required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cross-checking by teacher/tech/reviewer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scheduling, ordering, labelling to save time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inexpensive ($350+GST per campus per year)</a:t>
            </a: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59179723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87840</TotalTime>
  <Words>632</Words>
  <Application>Microsoft Macintosh PowerPoint</Application>
  <PresentationFormat>On-screen Show (4:3)</PresentationFormat>
  <Paragraphs>113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Helvetica</vt:lpstr>
      <vt:lpstr>Blank Presentation</vt:lpstr>
      <vt:lpstr>Improve safety and save time with RiskAssess</vt:lpstr>
      <vt:lpstr>• reduce injuries  • increase legal protection</vt:lpstr>
      <vt:lpstr>Work Health &amp; Safety Act 2020</vt:lpstr>
      <vt:lpstr>PowerPoint Presentation</vt:lpstr>
      <vt:lpstr>Issues</vt:lpstr>
      <vt:lpstr>What is RiskAssess?</vt:lpstr>
      <vt:lpstr>PowerPoint Presentation</vt:lpstr>
      <vt:lpstr>PowerPoint Presentation</vt:lpstr>
      <vt:lpstr>Logic</vt:lpstr>
      <vt:lpstr>Electronic system</vt:lpstr>
      <vt:lpstr>Details</vt:lpstr>
      <vt:lpstr>DEMO</vt:lpstr>
      <vt:lpstr>Advantages of RiskAssess</vt:lpstr>
      <vt:lpstr>Not just risk assessment!</vt:lpstr>
      <vt:lpstr>Outcomes</vt:lpstr>
      <vt:lpstr>2700 schools WA: 84 (25%)</vt:lpstr>
      <vt:lpstr>Questions?</vt:lpstr>
    </vt:vector>
  </TitlesOfParts>
  <Company>CEIC UNSW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assessment and control of risks</dc:title>
  <dc:creator>Phillip Crisp</dc:creator>
  <cp:lastModifiedBy>Phillip Crisp</cp:lastModifiedBy>
  <cp:revision>335</cp:revision>
  <cp:lastPrinted>2022-06-20T07:40:14Z</cp:lastPrinted>
  <dcterms:created xsi:type="dcterms:W3CDTF">2008-09-14T02:46:40Z</dcterms:created>
  <dcterms:modified xsi:type="dcterms:W3CDTF">2024-10-31T01:19:16Z</dcterms:modified>
</cp:coreProperties>
</file>